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Spline Sans"/>
      <p:regular r:id="rId18"/>
    </p:embeddedFont>
    <p:embeddedFont>
      <p:font typeface="Spline Sans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823805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Zephyr Workshop: Console, Logs &amp; Shell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599861"/>
            <a:ext cx="73818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hands-on guide to understanding output mechanisms, logging systems, and runtime interaction in the Zephyr RTOS environment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556623"/>
            <a:ext cx="6506766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Shell Command Example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759393"/>
            <a:ext cx="12868275" cy="10070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2761" y="4018121"/>
            <a:ext cx="320301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Study Existing Examples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2761" y="4518779"/>
            <a:ext cx="12364879" cy="813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Examine Zephyr's built-in command implementations in 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kernel_service.c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sensor_shell.c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understand best practices for command design.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81063" y="5867043"/>
            <a:ext cx="128682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examples in these files demonstrate advanced features like parameter validation, subcommand handling, and formatting output for better user experience.</a:t>
            </a:r>
            <a:endParaRPr lang="en-US" sz="1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93607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 Activity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138845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shell command to your project (Sensor sample)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3824883"/>
            <a:ext cx="12868275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Create 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activate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command that will get an temperature as argument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518541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- If the current temperature is higher than the argument print "it's too hot"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5204579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Run and verify over UART shell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890617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747" y="655915"/>
            <a:ext cx="4921329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the Console in Zephyr?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4747" y="1458516"/>
            <a:ext cx="6291382" cy="744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console subsystem in Zephyr provides an abstraction layer for where text output is sent from your application. By default, output is directed to a UART (serial port), but the system is flexible: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834747" y="2341959"/>
            <a:ext cx="62913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UART (Universal Asynchronous Receiver/Transmitter) - default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34747" y="2644140"/>
            <a:ext cx="62913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USB CDC (Communications Device Class)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34747" y="2946321"/>
            <a:ext cx="62913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Telnet for network-connected devices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34747" y="3248501"/>
            <a:ext cx="62913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Dummy console for testing or systems without output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34747" y="3635931"/>
            <a:ext cx="6291382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Functions like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printk()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the various logging macros utilize the console backend to display their output.</a:t>
            </a:r>
            <a:endParaRPr lang="en-US" sz="12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891" y="1493401"/>
            <a:ext cx="6291382" cy="62913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71287"/>
            <a:ext cx="8034695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the Logging Subsystem?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881063" y="1913930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58183" y="1996083"/>
            <a:ext cx="266045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Structured Reporting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658183" y="2471738"/>
            <a:ext cx="3312914" cy="267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Zephyr's logging subsystem provides a structured and consistent way to report messages throughout your application. This enables better organization and filtering of output.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70063" y="1913930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47184" y="1996083"/>
            <a:ext cx="265747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Severity Levels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6047184" y="2471738"/>
            <a:ext cx="3313033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Messages can be categorized by importance: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047184" y="3380542"/>
            <a:ext cx="3313033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LOG_ERR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Critical errors that prevent operation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6047184" y="4229576"/>
            <a:ext cx="3313033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LOG_WRN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Warning conditions requiring attention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6047184" y="5461278"/>
            <a:ext cx="3313033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LOG_INF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Informational messages about normal operation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6047184" y="6692979"/>
            <a:ext cx="3313033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LOG_DBG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Detailed debug information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659183" y="1913930"/>
            <a:ext cx="538043" cy="538043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436304" y="1996083"/>
            <a:ext cx="331291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Module-Based Configuration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0436304" y="2803922"/>
            <a:ext cx="3312914" cy="2296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module in your application can have its own log level, allowing for fine-grained control over verbosity. Output is directed to the configured console backend.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004" y="626150"/>
            <a:ext cx="3604855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Logging Setup Example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797004" y="1407200"/>
            <a:ext cx="21999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Configuration (prj.conf)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7004" y="1820347"/>
            <a:ext cx="6337697" cy="932021"/>
          </a:xfrm>
          <a:prstGeom prst="roundRect">
            <a:avLst>
              <a:gd name="adj" fmla="val 23823"/>
            </a:avLst>
          </a:prstGeom>
          <a:solidFill>
            <a:srgbClr val="004D36"/>
          </a:solidFill>
          <a:ln/>
        </p:spPr>
      </p:sp>
      <p:sp>
        <p:nvSpPr>
          <p:cNvPr id="5" name="Shape 3"/>
          <p:cNvSpPr/>
          <p:nvPr/>
        </p:nvSpPr>
        <p:spPr>
          <a:xfrm>
            <a:off x="789623" y="1820347"/>
            <a:ext cx="6352461" cy="932021"/>
          </a:xfrm>
          <a:prstGeom prst="roundRect">
            <a:avLst>
              <a:gd name="adj" fmla="val 2382"/>
            </a:avLst>
          </a:prstGeom>
          <a:solidFill>
            <a:srgbClr val="004D36"/>
          </a:solidFill>
          <a:ln/>
        </p:spPr>
      </p:sp>
      <p:sp>
        <p:nvSpPr>
          <p:cNvPr id="6" name="Text 4"/>
          <p:cNvSpPr/>
          <p:nvPr/>
        </p:nvSpPr>
        <p:spPr>
          <a:xfrm>
            <a:off x="937617" y="1931313"/>
            <a:ext cx="605647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CONFIG_LOG=yCONFIG_LOG_MODE_DEFERRED=yCONFIG_LOG_BACKEND_UART=y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7004" y="2918817"/>
            <a:ext cx="278249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Implementation (main.c)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7004" y="3331964"/>
            <a:ext cx="6337697" cy="695325"/>
          </a:xfrm>
          <a:prstGeom prst="roundRect">
            <a:avLst>
              <a:gd name="adj" fmla="val 31932"/>
            </a:avLst>
          </a:prstGeom>
          <a:solidFill>
            <a:srgbClr val="004D36"/>
          </a:solidFill>
          <a:ln/>
        </p:spPr>
      </p:sp>
      <p:sp>
        <p:nvSpPr>
          <p:cNvPr id="9" name="Shape 7"/>
          <p:cNvSpPr/>
          <p:nvPr/>
        </p:nvSpPr>
        <p:spPr>
          <a:xfrm>
            <a:off x="789623" y="3331964"/>
            <a:ext cx="6352461" cy="695325"/>
          </a:xfrm>
          <a:prstGeom prst="roundRect">
            <a:avLst>
              <a:gd name="adj" fmla="val 3193"/>
            </a:avLst>
          </a:prstGeom>
          <a:solidFill>
            <a:srgbClr val="004D36"/>
          </a:solidFill>
          <a:ln/>
        </p:spPr>
      </p:sp>
      <p:sp>
        <p:nvSpPr>
          <p:cNvPr id="10" name="Text 8"/>
          <p:cNvSpPr/>
          <p:nvPr/>
        </p:nvSpPr>
        <p:spPr>
          <a:xfrm>
            <a:off x="937617" y="3442930"/>
            <a:ext cx="6056471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&lt;zephyr/logging/log.h&gt;LOG_MODULE_REGISTER(tmp102sample);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97004" y="4193738"/>
            <a:ext cx="6337697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Replace standard print statements with logging macros: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97004" y="4596884"/>
            <a:ext cx="6337697" cy="695325"/>
          </a:xfrm>
          <a:prstGeom prst="roundRect">
            <a:avLst>
              <a:gd name="adj" fmla="val 31932"/>
            </a:avLst>
          </a:prstGeom>
          <a:solidFill>
            <a:srgbClr val="004D36"/>
          </a:solidFill>
          <a:ln/>
        </p:spPr>
      </p:sp>
      <p:sp>
        <p:nvSpPr>
          <p:cNvPr id="13" name="Shape 11"/>
          <p:cNvSpPr/>
          <p:nvPr/>
        </p:nvSpPr>
        <p:spPr>
          <a:xfrm>
            <a:off x="789623" y="4596884"/>
            <a:ext cx="6352461" cy="695325"/>
          </a:xfrm>
          <a:prstGeom prst="roundRect">
            <a:avLst>
              <a:gd name="adj" fmla="val 3193"/>
            </a:avLst>
          </a:prstGeom>
          <a:solidFill>
            <a:srgbClr val="004D36"/>
          </a:solidFill>
          <a:ln/>
        </p:spPr>
      </p:sp>
      <p:sp>
        <p:nvSpPr>
          <p:cNvPr id="14" name="Text 12"/>
          <p:cNvSpPr/>
          <p:nvPr/>
        </p:nvSpPr>
        <p:spPr>
          <a:xfrm>
            <a:off x="937617" y="4707850"/>
            <a:ext cx="6056471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Before: printk("Temperature: %d\n", temp);// After:  LOG_INF("Temperature: %d", temp);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97004" y="5458658"/>
            <a:ext cx="6337697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797004" y="5828467"/>
            <a:ext cx="6337697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97004" y="6198275"/>
            <a:ext cx="6337697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deferred mode buffers log messages and processes them later, which is less intrusive to timing-sensitive code. The UART backend ensures messages appear on the serial console.</a:t>
            </a:r>
            <a:endParaRPr lang="en-US" sz="11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3319" y="1425654"/>
            <a:ext cx="6337697" cy="6337697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7503319" y="7929801"/>
            <a:ext cx="6337697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6300" y="688419"/>
            <a:ext cx="7612737" cy="695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the Shell Subsystem?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884521"/>
            <a:ext cx="4083963" cy="25240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6300" y="4658797"/>
            <a:ext cx="346900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Command-Line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76300" y="5156716"/>
            <a:ext cx="4083963" cy="2002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Shell subsystem provides an interactive command-line interface over UART or USB connections, allowing real-time control and monitoring of your application.</a:t>
            </a:r>
            <a:endParaRPr lang="en-US" sz="1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159" y="1884521"/>
            <a:ext cx="4083963" cy="25240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3159" y="4658797"/>
            <a:ext cx="2781895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Runtime Control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73159" y="5156716"/>
            <a:ext cx="4083963" cy="2002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Shell enables dynamic interaction with your application without recompilation. This is invaluable for debugging, testing, and runtime configuration adjustments.</a:t>
            </a:r>
            <a:endParaRPr lang="en-US" sz="1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018" y="1884521"/>
            <a:ext cx="4084082" cy="25241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0018" y="4658916"/>
            <a:ext cx="2922627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Extensible Commands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0018" y="5156835"/>
            <a:ext cx="4084082" cy="24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Developers can leverage built-in commands or create custom commands specific to their application's needs, providing a powerful interface for system monitoring and control.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004" y="626150"/>
            <a:ext cx="4421148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Shell Backend (Console Link)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797004" y="1392317"/>
            <a:ext cx="633769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Shell subsystem uses the same backend infrastructure as the console, creating a consistent interface for both programmatic and interactive output: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7004" y="2117408"/>
            <a:ext cx="633769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Shell commands and responses flow through the configured console backend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7004" y="2761178"/>
            <a:ext cx="6337697" cy="591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Most commonly used with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CONFIG_SHELL_BACKEND_SERIAL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UART-based shells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7004" y="3404949"/>
            <a:ext cx="633769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Can share the same physical interface as application logging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97004" y="3752731"/>
            <a:ext cx="6337697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Other option are BLE, USB, RTT, etc…</a:t>
            </a:r>
            <a:endParaRPr lang="en-US" sz="11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3319" y="1425654"/>
            <a:ext cx="6337697" cy="633769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3319" y="7929801"/>
            <a:ext cx="6337697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96422"/>
            <a:ext cx="485144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Shell Setup in prj.conf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881063" y="1918692"/>
            <a:ext cx="6327100" cy="2600206"/>
          </a:xfrm>
          <a:prstGeom prst="roundRect">
            <a:avLst>
              <a:gd name="adj" fmla="val 1234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17878" y="2155508"/>
            <a:ext cx="264545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Enable Shell Subsystem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1117878" y="2693432"/>
            <a:ext cx="5853470" cy="663297"/>
          </a:xfrm>
          <a:prstGeom prst="roundRect">
            <a:avLst>
              <a:gd name="adj" fmla="val 48395"/>
            </a:avLst>
          </a:prstGeom>
          <a:solidFill>
            <a:srgbClr val="004D36"/>
          </a:solidFill>
          <a:ln/>
        </p:spPr>
      </p:sp>
      <p:sp>
        <p:nvSpPr>
          <p:cNvPr id="6" name="Shape 4"/>
          <p:cNvSpPr/>
          <p:nvPr/>
        </p:nvSpPr>
        <p:spPr>
          <a:xfrm>
            <a:off x="1107281" y="2693432"/>
            <a:ext cx="5874663" cy="663297"/>
          </a:xfrm>
          <a:prstGeom prst="roundRect">
            <a:avLst>
              <a:gd name="adj" fmla="val 4839"/>
            </a:avLst>
          </a:prstGeom>
          <a:solidFill>
            <a:srgbClr val="004D36"/>
          </a:solidFill>
          <a:ln/>
        </p:spPr>
      </p:sp>
      <p:sp>
        <p:nvSpPr>
          <p:cNvPr id="7" name="Text 5"/>
          <p:cNvSpPr/>
          <p:nvPr/>
        </p:nvSpPr>
        <p:spPr>
          <a:xfrm>
            <a:off x="1321237" y="2853928"/>
            <a:ext cx="544675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CONFIG_SHELL=y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117878" y="3597473"/>
            <a:ext cx="5853470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activates the shell framework and core functionality, including command parsing, history, and tab completion.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2118" y="1918692"/>
            <a:ext cx="6327219" cy="2600206"/>
          </a:xfrm>
          <a:prstGeom prst="roundRect">
            <a:avLst>
              <a:gd name="adj" fmla="val 1234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58933" y="2155508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Configure Console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7658933" y="2693432"/>
            <a:ext cx="5853589" cy="663297"/>
          </a:xfrm>
          <a:prstGeom prst="roundRect">
            <a:avLst>
              <a:gd name="adj" fmla="val 48395"/>
            </a:avLst>
          </a:prstGeom>
          <a:solidFill>
            <a:srgbClr val="004D36"/>
          </a:solidFill>
          <a:ln/>
        </p:spPr>
      </p:sp>
      <p:sp>
        <p:nvSpPr>
          <p:cNvPr id="12" name="Shape 10"/>
          <p:cNvSpPr/>
          <p:nvPr/>
        </p:nvSpPr>
        <p:spPr>
          <a:xfrm>
            <a:off x="7648337" y="2693432"/>
            <a:ext cx="5874782" cy="663297"/>
          </a:xfrm>
          <a:prstGeom prst="roundRect">
            <a:avLst>
              <a:gd name="adj" fmla="val 4839"/>
            </a:avLst>
          </a:prstGeom>
          <a:solidFill>
            <a:srgbClr val="004D36"/>
          </a:solidFill>
          <a:ln/>
        </p:spPr>
      </p:sp>
      <p:sp>
        <p:nvSpPr>
          <p:cNvPr id="13" name="Text 11"/>
          <p:cNvSpPr/>
          <p:nvPr/>
        </p:nvSpPr>
        <p:spPr>
          <a:xfrm>
            <a:off x="7862292" y="2853928"/>
            <a:ext cx="544687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CONFIG_UART_CONSOLE=y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658933" y="3597473"/>
            <a:ext cx="585358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Directs console output to the system's UART interface, typically connected to a serial terminal on your development computer.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881063" y="4732853"/>
            <a:ext cx="6327100" cy="2600206"/>
          </a:xfrm>
          <a:prstGeom prst="roundRect">
            <a:avLst>
              <a:gd name="adj" fmla="val 1234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17878" y="4969669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Set Shell Backend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1117878" y="5507593"/>
            <a:ext cx="5853470" cy="663297"/>
          </a:xfrm>
          <a:prstGeom prst="roundRect">
            <a:avLst>
              <a:gd name="adj" fmla="val 48395"/>
            </a:avLst>
          </a:prstGeom>
          <a:solidFill>
            <a:srgbClr val="004D36"/>
          </a:solidFill>
          <a:ln/>
        </p:spPr>
      </p:sp>
      <p:sp>
        <p:nvSpPr>
          <p:cNvPr id="18" name="Shape 16"/>
          <p:cNvSpPr/>
          <p:nvPr/>
        </p:nvSpPr>
        <p:spPr>
          <a:xfrm>
            <a:off x="1107281" y="5507593"/>
            <a:ext cx="5874663" cy="663297"/>
          </a:xfrm>
          <a:prstGeom prst="roundRect">
            <a:avLst>
              <a:gd name="adj" fmla="val 4839"/>
            </a:avLst>
          </a:prstGeom>
          <a:solidFill>
            <a:srgbClr val="004D36"/>
          </a:solidFill>
          <a:ln/>
        </p:spPr>
      </p:sp>
      <p:sp>
        <p:nvSpPr>
          <p:cNvPr id="19" name="Text 17"/>
          <p:cNvSpPr/>
          <p:nvPr/>
        </p:nvSpPr>
        <p:spPr>
          <a:xfrm>
            <a:off x="1321237" y="5668089"/>
            <a:ext cx="544675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CONFIG_SHELL_BACKEND_SERIAL=y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1117878" y="6411635"/>
            <a:ext cx="5853470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Configures the shell to use the serial (UART) backend for interactive command input and output.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2118" y="4732853"/>
            <a:ext cx="6327219" cy="2600206"/>
          </a:xfrm>
          <a:prstGeom prst="roundRect">
            <a:avLst>
              <a:gd name="adj" fmla="val 12345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658933" y="4969669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Enable Basic Output</a:t>
            </a:r>
            <a:endParaRPr lang="en-US" sz="1850" dirty="0"/>
          </a:p>
        </p:txBody>
      </p:sp>
      <p:sp>
        <p:nvSpPr>
          <p:cNvPr id="23" name="Shape 21"/>
          <p:cNvSpPr/>
          <p:nvPr/>
        </p:nvSpPr>
        <p:spPr>
          <a:xfrm>
            <a:off x="7658933" y="5507593"/>
            <a:ext cx="5853589" cy="663297"/>
          </a:xfrm>
          <a:prstGeom prst="roundRect">
            <a:avLst>
              <a:gd name="adj" fmla="val 48395"/>
            </a:avLst>
          </a:prstGeom>
          <a:solidFill>
            <a:srgbClr val="004D36"/>
          </a:solidFill>
          <a:ln/>
        </p:spPr>
      </p:sp>
      <p:sp>
        <p:nvSpPr>
          <p:cNvPr id="24" name="Shape 22"/>
          <p:cNvSpPr/>
          <p:nvPr/>
        </p:nvSpPr>
        <p:spPr>
          <a:xfrm>
            <a:off x="7648337" y="5507593"/>
            <a:ext cx="5874782" cy="663297"/>
          </a:xfrm>
          <a:prstGeom prst="roundRect">
            <a:avLst>
              <a:gd name="adj" fmla="val 4839"/>
            </a:avLst>
          </a:prstGeom>
          <a:solidFill>
            <a:srgbClr val="004D36"/>
          </a:solidFill>
          <a:ln/>
        </p:spPr>
      </p:sp>
      <p:sp>
        <p:nvSpPr>
          <p:cNvPr id="25" name="Text 23"/>
          <p:cNvSpPr/>
          <p:nvPr/>
        </p:nvSpPr>
        <p:spPr>
          <a:xfrm>
            <a:off x="7862292" y="5668089"/>
            <a:ext cx="544687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CONFIG_PRINTK=y  # Optional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7658933" y="6411635"/>
            <a:ext cx="5853589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Enables the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printk()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function for basic output messages through the console.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747" y="655915"/>
            <a:ext cx="3968472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Built-in Shell Commands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747" y="1493401"/>
            <a:ext cx="6291382" cy="62913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1891" y="1458516"/>
            <a:ext cx="62913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Zephyr's shell comes with several useful built-in commands: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511891" y="1880830"/>
            <a:ext cx="6291382" cy="3950613"/>
          </a:xfrm>
          <a:prstGeom prst="roundRect">
            <a:avLst>
              <a:gd name="adj" fmla="val 58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19511" y="1888450"/>
            <a:ext cx="6276142" cy="6972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674650" y="1989058"/>
            <a:ext cx="28241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help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816471" y="1989058"/>
            <a:ext cx="2824163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Lists all available commands or provides details on specific commands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519511" y="2585680"/>
            <a:ext cx="6276142" cy="6972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674650" y="2686288"/>
            <a:ext cx="28241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kernel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0816471" y="2686288"/>
            <a:ext cx="2824163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Displays thread information, uptime, and other kernel statistics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519511" y="3282910"/>
            <a:ext cx="6276142" cy="6972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674650" y="3383518"/>
            <a:ext cx="28241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device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10816471" y="3383518"/>
            <a:ext cx="2824163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Shows all initialized device drivers in the system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7519511" y="3980140"/>
            <a:ext cx="6276142" cy="6972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674650" y="4080748"/>
            <a:ext cx="28241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10816471" y="4080748"/>
            <a:ext cx="2824163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Controls and views logging levels for different modules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7519511" y="4677370"/>
            <a:ext cx="6276142" cy="4492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674650" y="4777978"/>
            <a:ext cx="28241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version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10816471" y="4777978"/>
            <a:ext cx="28241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Shows the Zephyr version information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7519511" y="5126593"/>
            <a:ext cx="6276142" cy="6972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674650" y="5227201"/>
            <a:ext cx="282416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resize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10816471" y="5227201"/>
            <a:ext cx="2824163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Adjusts the terminal dimensions for proper formatting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587" y="548045"/>
            <a:ext cx="4686181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Creating a Custom Shell Command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697587" y="1218724"/>
            <a:ext cx="6459617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Adding your own commands to the shell is straightforward using the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SHELL_CMD_REGISTER()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macro: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697587" y="1882616"/>
            <a:ext cx="6459617" cy="2265997"/>
          </a:xfrm>
          <a:prstGeom prst="roundRect">
            <a:avLst>
              <a:gd name="adj" fmla="val 8576"/>
            </a:avLst>
          </a:prstGeom>
          <a:solidFill>
            <a:srgbClr val="004D36"/>
          </a:solidFill>
          <a:ln/>
        </p:spPr>
      </p:sp>
      <p:sp>
        <p:nvSpPr>
          <p:cNvPr id="5" name="Shape 3"/>
          <p:cNvSpPr/>
          <p:nvPr/>
        </p:nvSpPr>
        <p:spPr>
          <a:xfrm>
            <a:off x="691158" y="1882616"/>
            <a:ext cx="6472476" cy="2265997"/>
          </a:xfrm>
          <a:prstGeom prst="roundRect">
            <a:avLst>
              <a:gd name="adj" fmla="val 858"/>
            </a:avLst>
          </a:prstGeom>
          <a:solidFill>
            <a:srgbClr val="004D36"/>
          </a:solidFill>
          <a:ln/>
        </p:spPr>
      </p:sp>
      <p:sp>
        <p:nvSpPr>
          <p:cNvPr id="6" name="Text 4"/>
          <p:cNvSpPr/>
          <p:nvPr/>
        </p:nvSpPr>
        <p:spPr>
          <a:xfrm>
            <a:off x="820698" y="1979771"/>
            <a:ext cx="6213396" cy="2071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static int cmd_my_command(const struct shell *shell,                  size_t argc, char **argv){    shell_print(shell, "Command executed!");    return 0;}SHELL_CMD_REGISTER(mycommand, NULL,    "My custom command description",    cmd_my_command);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697587" y="4294346"/>
            <a:ext cx="645961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function signature requires: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97587" y="4669988"/>
            <a:ext cx="645961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pointer to the shell instance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697587" y="4974312"/>
            <a:ext cx="645961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argument count (argc)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697587" y="5278636"/>
            <a:ext cx="645961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array of argument strings (argv)</a:t>
            </a:r>
            <a:endParaRPr lang="en-US" sz="1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816" y="1247894"/>
            <a:ext cx="6459617" cy="645961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80816" y="7853243"/>
            <a:ext cx="6459617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Commands can be organized in subcommand groups using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SHELL_STATIC_SUBCMD_SET_CREATE()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more complex command hierarchies. Use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shell_print()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display output to the user.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2025-07-02T16:32:49Z</dcterms:created>
  <dcterms:modified xsi:type="dcterms:W3CDTF">2025-07-02T16:32:49Z</dcterms:modified>
</cp:coreProperties>
</file>